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60" r:id="rId5"/>
    <p:sldId id="265" r:id="rId6"/>
    <p:sldId id="266" r:id="rId7"/>
    <p:sldId id="262" r:id="rId8"/>
    <p:sldId id="267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86AD6-C579-472B-87EA-BA9DBB4F89B0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6DD77-558F-4B6A-99FB-74D42F6E6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5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A5FA8B-93AF-E5E9-7C4F-A3F818653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63A9DDA-2F01-4E4C-D71D-F2C88112F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DC4E3-03E1-F801-DD99-369B0A2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3630B-D9E2-6137-8B9D-CB1C5E6C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0217B5-5044-210C-4F98-79DA8EF3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79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25AEED-495C-AD35-3CBB-216541CA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C57655-C11A-95CD-B9E9-D87F79BA6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28A4E8-184C-EED0-BFB0-EDDB0E9B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F9D6A1-351A-01E9-8F06-C6329672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415A5B-25AD-4CFB-0D24-AC936809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00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276A4DF-868A-8D0A-B6A3-5C0DDC6D3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B43094-2D64-F03D-8846-3D5BE619E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6B5046-6623-19BF-C807-8FC1057B3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60639F-73B9-E085-2D48-1C8357E4B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E770A3-2F7F-8043-1B36-9CB60E25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90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132F5-04CB-0F2D-3156-0795197C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20F4A-8F5A-AA2F-1890-61E5DC12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A097FD-A5EF-A46A-F9C2-4E63AD18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DCA34A-5C71-B64C-4485-21122901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9DED61-A725-87B5-4850-4DFD96C7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96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43F18-DBAB-52D3-ABF9-BA3C7F8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22CD99-7DCC-EFFB-9832-2EEAF0876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3EF50F-9BC7-9050-D42B-C9A18649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9DFC06-EF7A-F027-4FCB-39ADB4BC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C21C5F-1369-245A-B6E4-349EC73A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23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450D1-1FA5-AFE0-42E5-B556897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39B64-043A-1CC6-47C8-A02137DC4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80D415-A909-DF27-7F89-AAE1E68ED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834D42-4D93-4EC5-16B0-29E503086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DD5FC2-2F9E-A0AC-8D7A-3A1A34B9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EA272A-B14E-702F-E267-E20DF82D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85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C45318-C994-A225-1C18-9AC294B33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A90B11-C9AE-3A2C-C98A-D290BDA11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19E2EB-C741-C313-0E56-A1AFF2BD7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FCCD36-E459-74B7-C148-9D51F627E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0D2BF8-1C81-2D53-64B8-31546CDA7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B506338-BB32-F651-6C03-432452D67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2A302BF-8060-984C-366B-D2CBD61B1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52572D3-F0E5-ADC3-857E-31A719BF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47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EB016-09B0-4207-176E-6DEF22BA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2CBC5F0-80B0-E8B4-3B78-150C7C69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DE873C4-60E8-6952-C1C5-B381688E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9826BB-2F00-5654-5D6B-9A0D80B6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29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729D9F2-0C47-49F4-70FA-1BA76A72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9753F91-E614-A896-E17D-711026E2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CA2CAA-49C9-B4CF-78F8-C8653048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75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65F666-E16B-913F-C758-F078937D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1D0C52-366B-4D22-090A-3556324C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8E9B7B-AAA3-6382-E2FC-09896C13A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CD6980-9AD4-0639-471E-10D4FDFEC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413A19-1451-0C00-2A88-F79350B63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5A1314-4CE0-8F35-D567-9467A864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50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54A84-ED4C-857C-2C25-C036C45D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6CF8D26-1061-0B27-5125-E0D0F5517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5A413F-7AD7-4B67-982E-D8CE3C2F2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CBE0E2-AB3B-C15C-B2D6-E5837EAB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D4221F-DAB9-5913-6EE0-F2BE8306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2CF35F-540D-A240-859A-CD7AFDCE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4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8AEAB6-762C-E17B-AF13-DA28A8E1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59A924-CEF5-DCCA-EF35-5F029BE1A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6FE6AD-1CF6-2D3D-5C74-5AACDC628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D5D88-0E92-448B-8725-FB310638C0CD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228352-A357-426B-DAAB-22D754778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304182-4821-7106-6288-1C3AA6AE2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BF816-9BB9-48CB-9346-23B5F0025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49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hyperlink" Target="https://components101.com/sensors/hc-sr501-pir-sensor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一張含有 圖表, 文字, 圓形, 設計 的圖片&#10;&#10;自動產生的描述">
            <a:extLst>
              <a:ext uri="{FF2B5EF4-FFF2-40B4-BE49-F238E27FC236}">
                <a16:creationId xmlns:a16="http://schemas.microsoft.com/office/drawing/2014/main" id="{D75C09F4-6FB1-B34C-3487-E6E4A793D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567" b="1276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E2AA0B-560E-B518-5468-8D8D24BD2A64}"/>
              </a:ext>
            </a:extLst>
          </p:cNvPr>
          <p:cNvSpPr/>
          <p:nvPr/>
        </p:nvSpPr>
        <p:spPr>
          <a:xfrm>
            <a:off x="28956" y="0"/>
            <a:ext cx="12195047" cy="6857990"/>
          </a:xfrm>
          <a:prstGeom prst="rect">
            <a:avLst/>
          </a:prstGeom>
          <a:solidFill>
            <a:srgbClr val="F5F3ED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14C081-088D-A49E-3F7E-ACBF04290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TW" altLang="en-US" sz="5200" b="1" dirty="0"/>
              <a:t>數位專題實作</a:t>
            </a:r>
            <a:r>
              <a:rPr lang="en-US" altLang="zh-TW" sz="5200" b="1" dirty="0"/>
              <a:t>-</a:t>
            </a:r>
            <a:r>
              <a:rPr lang="zh-TW" altLang="en-US" sz="5200" b="1" dirty="0"/>
              <a:t>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E9E8D2-6828-299E-D2DB-4746B97BB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TW" dirty="0"/>
              <a:t>109033132</a:t>
            </a:r>
            <a:r>
              <a:rPr lang="zh-TW" altLang="en-US" dirty="0"/>
              <a:t> 動機</a:t>
            </a:r>
            <a:r>
              <a:rPr lang="en-US" altLang="zh-TW" dirty="0"/>
              <a:t>24</a:t>
            </a:r>
            <a:r>
              <a:rPr lang="zh-TW" altLang="en-US" dirty="0"/>
              <a:t> 李臻茵</a:t>
            </a:r>
          </a:p>
        </p:txBody>
      </p:sp>
    </p:spTree>
    <p:extLst>
      <p:ext uri="{BB962C8B-B14F-4D97-AF65-F5344CB8AC3E}">
        <p14:creationId xmlns:p14="http://schemas.microsoft.com/office/powerpoint/2010/main" val="4421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C51AE9-BC4F-481C-B3BE-13DFE6E39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7F19C3-C09C-4B70-8306-E0ACF405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DC4A20-F1FA-4CA9-BCEC-949F9F4A7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7C81C7-8023-46F2-BA0F-B2E785DBE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016D364-DA68-CBC9-97C3-5F25AFEC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77" y="328788"/>
            <a:ext cx="2951163" cy="824400"/>
          </a:xfrm>
        </p:spPr>
        <p:txBody>
          <a:bodyPr anchor="t">
            <a:normAutofit fontScale="90000"/>
          </a:bodyPr>
          <a:lstStyle/>
          <a:p>
            <a:r>
              <a:rPr lang="en-US" altLang="zh-TW" sz="5400" b="1" dirty="0"/>
              <a:t>Concept</a:t>
            </a:r>
            <a:endParaRPr lang="zh-TW" altLang="en-US" sz="54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A76679-D094-C08F-38F0-4E407A8D9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7" r="-2" b="26482"/>
          <a:stretch/>
        </p:blipFill>
        <p:spPr>
          <a:xfrm>
            <a:off x="443295" y="1913425"/>
            <a:ext cx="3948024" cy="21435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8FEE58-4477-866F-022B-85F4C1E1E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75" b="28317"/>
          <a:stretch/>
        </p:blipFill>
        <p:spPr>
          <a:xfrm>
            <a:off x="442177" y="4385712"/>
            <a:ext cx="3949142" cy="21435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0E1003-262D-8BE7-F741-AB444D5E4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496" y="1925540"/>
            <a:ext cx="6734175" cy="492034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2200" dirty="0">
                <a:solidFill>
                  <a:schemeClr val="tx1">
                    <a:alpha val="60000"/>
                  </a:schemeClr>
                </a:solidFill>
              </a:rPr>
              <a:t>Part 1</a:t>
            </a:r>
          </a:p>
          <a:p>
            <a:r>
              <a:rPr lang="zh-TW" altLang="en-US" sz="2200" dirty="0">
                <a:solidFill>
                  <a:schemeClr val="tx1">
                    <a:alpha val="60000"/>
                  </a:schemeClr>
                </a:solidFill>
              </a:rPr>
              <a:t>透過</a:t>
            </a:r>
            <a:r>
              <a:rPr lang="en-US" altLang="zh-TW" sz="2200" dirty="0">
                <a:solidFill>
                  <a:schemeClr val="tx1">
                    <a:alpha val="60000"/>
                  </a:schemeClr>
                </a:solidFill>
              </a:rPr>
              <a:t>HC-SR501</a:t>
            </a:r>
            <a:r>
              <a:rPr lang="zh-TW" altLang="en-US" sz="2200" dirty="0">
                <a:solidFill>
                  <a:schemeClr val="tx1">
                    <a:alpha val="60000"/>
                  </a:schemeClr>
                </a:solidFill>
              </a:rPr>
              <a:t>人體紅外線感應模組感應人體移動</a:t>
            </a:r>
            <a:endParaRPr lang="en-US" altLang="zh-TW" sz="22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altLang="zh-TW" sz="2200" dirty="0">
                <a:solidFill>
                  <a:schemeClr val="tx1">
                    <a:alpha val="60000"/>
                  </a:schemeClr>
                </a:solidFill>
              </a:rPr>
              <a:t>ESP32</a:t>
            </a:r>
            <a:r>
              <a:rPr lang="zh-TW" altLang="en-US" sz="2200" dirty="0">
                <a:solidFill>
                  <a:schemeClr val="tx1">
                    <a:alpha val="60000"/>
                  </a:schemeClr>
                </a:solidFill>
              </a:rPr>
              <a:t>控制開啟光源，同時網頁端更新綠燈狀態</a:t>
            </a:r>
            <a:endParaRPr lang="en-US" altLang="zh-TW" sz="2200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>
              <a:buNone/>
            </a:pPr>
            <a:endParaRPr lang="en-US" altLang="zh-TW" sz="2200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>
                    <a:alpha val="60000"/>
                  </a:schemeClr>
                </a:solidFill>
              </a:rPr>
              <a:t>Part 2</a:t>
            </a:r>
          </a:p>
          <a:p>
            <a:r>
              <a:rPr lang="zh-TW" altLang="en-US" sz="2200" dirty="0">
                <a:solidFill>
                  <a:schemeClr val="tx1">
                    <a:alpha val="60000"/>
                  </a:schemeClr>
                </a:solidFill>
              </a:rPr>
              <a:t>網頁端發送控制訊息</a:t>
            </a:r>
            <a:endParaRPr lang="en-US" altLang="zh-TW" sz="22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altLang="zh-TW" sz="2200" dirty="0">
                <a:solidFill>
                  <a:schemeClr val="tx1">
                    <a:alpha val="60000"/>
                  </a:schemeClr>
                </a:solidFill>
              </a:rPr>
              <a:t>esp32</a:t>
            </a:r>
            <a:r>
              <a:rPr lang="zh-TW" altLang="en-US" sz="2200" dirty="0">
                <a:solidFill>
                  <a:schemeClr val="tx1">
                    <a:alpha val="60000"/>
                  </a:schemeClr>
                </a:solidFill>
              </a:rPr>
              <a:t>控制紅燈開關</a:t>
            </a:r>
            <a:endParaRPr lang="en-US" altLang="zh-TW" sz="22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altLang="zh-TW" sz="2200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>
                    <a:alpha val="60000"/>
                  </a:schemeClr>
                </a:solidFill>
              </a:rPr>
              <a:t>Part 3</a:t>
            </a:r>
          </a:p>
          <a:p>
            <a:r>
              <a:rPr lang="zh-TW" altLang="en-US" sz="2200" dirty="0">
                <a:solidFill>
                  <a:schemeClr val="tx1">
                    <a:alpha val="60000"/>
                  </a:schemeClr>
                </a:solidFill>
              </a:rPr>
              <a:t>網頁端即時監控環境</a:t>
            </a:r>
            <a:endParaRPr lang="en-US" altLang="zh-TW" sz="2200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>
              <a:buNone/>
            </a:pPr>
            <a:endParaRPr lang="zh-TW" altLang="en-US" sz="22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C51AE9-BC4F-481C-B3BE-13DFE6E39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7F19C3-C09C-4B70-8306-E0ACF405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DC4A20-F1FA-4CA9-BCEC-949F9F4A7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7C81C7-8023-46F2-BA0F-B2E785DBE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016D364-DA68-CBC9-97C3-5F25AFEC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77" y="328788"/>
            <a:ext cx="5588508" cy="824400"/>
          </a:xfrm>
        </p:spPr>
        <p:txBody>
          <a:bodyPr anchor="t">
            <a:normAutofit fontScale="90000"/>
          </a:bodyPr>
          <a:lstStyle/>
          <a:p>
            <a:r>
              <a:rPr lang="en-US" altLang="zh-TW" sz="5400" b="1" dirty="0"/>
              <a:t> Program Flow chart</a:t>
            </a:r>
            <a:endParaRPr lang="zh-TW" altLang="en-US" sz="5400" b="1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E5F828C-DE79-EC8F-3BB6-68E3B7C4E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99E4D43-83C5-E277-9927-1C130C33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1191695"/>
            <a:ext cx="12008498" cy="56663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D625261-88F5-3246-B0F4-63D38401DF09}"/>
              </a:ext>
            </a:extLst>
          </p:cNvPr>
          <p:cNvSpPr/>
          <p:nvPr/>
        </p:nvSpPr>
        <p:spPr>
          <a:xfrm>
            <a:off x="3013788" y="1191695"/>
            <a:ext cx="2967134" cy="233527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8423914-E60C-2FAE-8FBD-3D381BEA46A0}"/>
              </a:ext>
            </a:extLst>
          </p:cNvPr>
          <p:cNvSpPr txBox="1"/>
          <p:nvPr/>
        </p:nvSpPr>
        <p:spPr>
          <a:xfrm>
            <a:off x="6030685" y="1140897"/>
            <a:ext cx="13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Part 1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C5BE86-A52F-E065-4D5D-710745BCADC4}"/>
              </a:ext>
            </a:extLst>
          </p:cNvPr>
          <p:cNvSpPr/>
          <p:nvPr/>
        </p:nvSpPr>
        <p:spPr>
          <a:xfrm>
            <a:off x="9224866" y="3219548"/>
            <a:ext cx="2746310" cy="23352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E0DAA5-B85C-7A2B-962E-C36C523DEFAE}"/>
              </a:ext>
            </a:extLst>
          </p:cNvPr>
          <p:cNvSpPr txBox="1"/>
          <p:nvPr/>
        </p:nvSpPr>
        <p:spPr>
          <a:xfrm>
            <a:off x="9116008" y="2850216"/>
            <a:ext cx="13995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Part2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50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EA7DC5-349C-4FAE-92E4-ED9C92FB5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4200808-D936-8AD7-46EE-B853ED9D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zh-TW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-1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FB4B1E-AA78-45EC-820A-3713C5ABC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11" r="-2" b="67"/>
          <a:stretch/>
        </p:blipFill>
        <p:spPr>
          <a:xfrm>
            <a:off x="550862" y="1408718"/>
            <a:ext cx="5945187" cy="510015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FE4A68-07A7-6AA9-58D4-A6963D989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731" b="2"/>
          <a:stretch/>
        </p:blipFill>
        <p:spPr>
          <a:xfrm>
            <a:off x="6874179" y="1408718"/>
            <a:ext cx="4766958" cy="510154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55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EA7DC5-349C-4FAE-92E4-ED9C92FB5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4200808-D936-8AD7-46EE-B853ED9D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zh-TW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-2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CBF589-B2BF-48C9-4E95-405A7DD9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230"/>
            <a:ext cx="5988855" cy="53567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AC94EB-3679-4E19-5E10-FCDE7EA56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63"/>
          <a:stretch/>
        </p:blipFill>
        <p:spPr>
          <a:xfrm>
            <a:off x="5988855" y="1932737"/>
            <a:ext cx="6217312" cy="49252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C6FDDD-CE82-D65E-EBE5-E5CC83539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230" y="0"/>
            <a:ext cx="4614562" cy="1899456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5345357-519D-FC92-A51D-C8B67CA0990B}"/>
              </a:ext>
            </a:extLst>
          </p:cNvPr>
          <p:cNvCxnSpPr>
            <a:cxnSpLocks/>
          </p:cNvCxnSpPr>
          <p:nvPr/>
        </p:nvCxnSpPr>
        <p:spPr>
          <a:xfrm flipH="1">
            <a:off x="3788229" y="209135"/>
            <a:ext cx="3370295" cy="151449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7BA52A-A1C1-7FE0-AD27-694D43BB2174}"/>
              </a:ext>
            </a:extLst>
          </p:cNvPr>
          <p:cNvSpPr txBox="1"/>
          <p:nvPr/>
        </p:nvSpPr>
        <p:spPr>
          <a:xfrm>
            <a:off x="5054736" y="1098617"/>
            <a:ext cx="173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Call for handler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58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F69EBF-7CBD-4DCB-B5B5-CFBF706AA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E8B24A-E924-4EA4-951E-022F5DCF4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0EB1CC-8FDC-4472-9750-CD4C17248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A054A7-C0C2-4CBF-ACC4-EAD2ADD14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EA2FCBD-319F-4A4F-9834-E50E3DD2A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549275"/>
            <a:ext cx="11088686" cy="5757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0B7DE3C-678C-F0D2-655F-3B270E68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1089025"/>
            <a:ext cx="2951163" cy="2328864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altLang="zh-TW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Server-Client connection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ED9A69-C68E-496C-ABFE-0354B1480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19625" y="549273"/>
            <a:ext cx="7021250" cy="5757924"/>
            <a:chOff x="4656138" y="0"/>
            <a:chExt cx="6983409" cy="63087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3491C7-02F4-42B1-AAB3-E5B366493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2794" cy="630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29E5EC-E889-4A21-B439-0BE8E238B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0F94FBA-35DE-4AFD-A3C9-280E9BBE3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E49FBCD-8A6D-41DD-38B7-A7D819F89A28}"/>
              </a:ext>
            </a:extLst>
          </p:cNvPr>
          <p:cNvSpPr/>
          <p:nvPr/>
        </p:nvSpPr>
        <p:spPr>
          <a:xfrm>
            <a:off x="2771775" y="538928"/>
            <a:ext cx="8867775" cy="5757924"/>
          </a:xfrm>
          <a:prstGeom prst="rect">
            <a:avLst/>
          </a:prstGeom>
          <a:solidFill>
            <a:srgbClr val="F5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內容版面配置區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99177A99-2809-4E3B-82D8-365E0CE48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50" y="944413"/>
            <a:ext cx="8492623" cy="49469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6923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DDCE17-2E17-E37F-1003-B394E122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400" b="1" dirty="0"/>
              <a:t>  </a:t>
            </a:r>
            <a:r>
              <a:rPr lang="en-US" altLang="zh-TW" sz="5400" b="1" dirty="0"/>
              <a:t>To-do</a:t>
            </a:r>
            <a:endParaRPr lang="zh-TW" altLang="en-US" sz="5400" b="1" dirty="0"/>
          </a:p>
        </p:txBody>
      </p:sp>
      <p:sp>
        <p:nvSpPr>
          <p:cNvPr id="14" name="矩形 13" descr="燒杯">
            <a:extLst>
              <a:ext uri="{FF2B5EF4-FFF2-40B4-BE49-F238E27FC236}">
                <a16:creationId xmlns:a16="http://schemas.microsoft.com/office/drawing/2014/main" id="{A3D8AF7D-D0F7-EF55-2285-DB7419ABBF54}"/>
              </a:ext>
            </a:extLst>
          </p:cNvPr>
          <p:cNvSpPr/>
          <p:nvPr/>
        </p:nvSpPr>
        <p:spPr>
          <a:xfrm>
            <a:off x="380416" y="1443549"/>
            <a:ext cx="976529" cy="97652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5B4EF0C4-5AFC-B8E9-2514-E8CF28875E4C}"/>
              </a:ext>
            </a:extLst>
          </p:cNvPr>
          <p:cNvSpPr/>
          <p:nvPr/>
        </p:nvSpPr>
        <p:spPr>
          <a:xfrm>
            <a:off x="380411" y="2589336"/>
            <a:ext cx="2790085" cy="418512"/>
          </a:xfrm>
          <a:custGeom>
            <a:avLst/>
            <a:gdLst>
              <a:gd name="connsiteX0" fmla="*/ 0 w 2790085"/>
              <a:gd name="connsiteY0" fmla="*/ 0 h 418512"/>
              <a:gd name="connsiteX1" fmla="*/ 2790085 w 2790085"/>
              <a:gd name="connsiteY1" fmla="*/ 0 h 418512"/>
              <a:gd name="connsiteX2" fmla="*/ 2790085 w 2790085"/>
              <a:gd name="connsiteY2" fmla="*/ 418512 h 418512"/>
              <a:gd name="connsiteX3" fmla="*/ 0 w 2790085"/>
              <a:gd name="connsiteY3" fmla="*/ 418512 h 418512"/>
              <a:gd name="connsiteX4" fmla="*/ 0 w 2790085"/>
              <a:gd name="connsiteY4" fmla="*/ 0 h 41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085" h="418512">
                <a:moveTo>
                  <a:pt x="0" y="0"/>
                </a:moveTo>
                <a:lnTo>
                  <a:pt x="2790085" y="0"/>
                </a:lnTo>
                <a:lnTo>
                  <a:pt x="2790085" y="418512"/>
                </a:lnTo>
                <a:lnTo>
                  <a:pt x="0" y="4185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100" kern="1200" dirty="0"/>
              <a:t>HC-SR501</a:t>
            </a: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3F6EB1E7-AD48-ED39-4895-15C5387B2748}"/>
              </a:ext>
            </a:extLst>
          </p:cNvPr>
          <p:cNvSpPr/>
          <p:nvPr/>
        </p:nvSpPr>
        <p:spPr>
          <a:xfrm>
            <a:off x="380411" y="3044143"/>
            <a:ext cx="4141379" cy="1643484"/>
          </a:xfrm>
          <a:custGeom>
            <a:avLst/>
            <a:gdLst>
              <a:gd name="connsiteX0" fmla="*/ 0 w 4141379"/>
              <a:gd name="connsiteY0" fmla="*/ 0 h 1643484"/>
              <a:gd name="connsiteX1" fmla="*/ 4141379 w 4141379"/>
              <a:gd name="connsiteY1" fmla="*/ 0 h 1643484"/>
              <a:gd name="connsiteX2" fmla="*/ 4141379 w 4141379"/>
              <a:gd name="connsiteY2" fmla="*/ 1643484 h 1643484"/>
              <a:gd name="connsiteX3" fmla="*/ 0 w 4141379"/>
              <a:gd name="connsiteY3" fmla="*/ 1643484 h 1643484"/>
              <a:gd name="connsiteX4" fmla="*/ 0 w 4141379"/>
              <a:gd name="connsiteY4" fmla="*/ 0 h 16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1379" h="1643484">
                <a:moveTo>
                  <a:pt x="0" y="0"/>
                </a:moveTo>
                <a:lnTo>
                  <a:pt x="4141379" y="0"/>
                </a:lnTo>
                <a:lnTo>
                  <a:pt x="4141379" y="1643484"/>
                </a:lnTo>
                <a:lnTo>
                  <a:pt x="0" y="16434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b="1" kern="1200" dirty="0"/>
              <a:t>*</a:t>
            </a:r>
            <a:r>
              <a:rPr lang="en-US" sz="1600" b="1" kern="1200" dirty="0"/>
              <a:t>Ques</a:t>
            </a:r>
            <a:r>
              <a:rPr lang="zh-TW" sz="1600" b="1" kern="1200" dirty="0"/>
              <a:t>：</a:t>
            </a:r>
            <a:endParaRPr lang="en-US" altLang="zh-TW" sz="1600" b="1" kern="1200" dirty="0"/>
          </a:p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kern="1200" dirty="0"/>
              <a:t>   </a:t>
            </a:r>
            <a:r>
              <a:rPr lang="zh-TW" sz="1600" kern="1200" dirty="0"/>
              <a:t>容易受環境影響</a:t>
            </a:r>
            <a:endParaRPr lang="en-US" sz="1600" kern="1200" dirty="0"/>
          </a:p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b="1" kern="1200" dirty="0"/>
              <a:t>*</a:t>
            </a:r>
            <a:r>
              <a:rPr lang="en-US" sz="1600" b="1" kern="1200" dirty="0"/>
              <a:t>Current solution </a:t>
            </a:r>
            <a:r>
              <a:rPr lang="zh-TW" sz="1600" b="1" kern="1200" dirty="0"/>
              <a:t>：</a:t>
            </a:r>
            <a:endParaRPr lang="en-US" altLang="zh-TW" sz="1600" b="1" kern="1200" dirty="0"/>
          </a:p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kern="1200" dirty="0"/>
              <a:t>   </a:t>
            </a:r>
            <a:r>
              <a:rPr lang="zh-TW" sz="1600" kern="1200" dirty="0"/>
              <a:t>調節模塊的靈敏度</a:t>
            </a:r>
            <a:r>
              <a:rPr lang="en-US" sz="1600" kern="1200" dirty="0"/>
              <a:t>&amp;</a:t>
            </a:r>
            <a:r>
              <a:rPr lang="zh-TW" sz="1600" kern="1200" dirty="0"/>
              <a:t>距離</a:t>
            </a:r>
            <a:endParaRPr lang="en-US" sz="1600" kern="1200" dirty="0"/>
          </a:p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b="1" kern="1200" dirty="0"/>
              <a:t>*</a:t>
            </a:r>
            <a:r>
              <a:rPr lang="en-US" sz="1600" b="1" kern="1200" dirty="0"/>
              <a:t>Optimization Solution</a:t>
            </a:r>
            <a:r>
              <a:rPr lang="zh-TW" sz="1600" b="1" kern="1200" dirty="0"/>
              <a:t>：</a:t>
            </a:r>
            <a:endParaRPr lang="en-US" altLang="zh-TW" sz="1600" b="1" kern="1200" dirty="0"/>
          </a:p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kern="1200" dirty="0"/>
              <a:t>   </a:t>
            </a:r>
            <a:r>
              <a:rPr lang="en-US" sz="1600" kern="1200" dirty="0"/>
              <a:t>PI control </a:t>
            </a:r>
            <a:r>
              <a:rPr lang="zh-TW" sz="1600" kern="1200" dirty="0"/>
              <a:t>減少雜訊干擾</a:t>
            </a:r>
            <a:r>
              <a:rPr lang="en-US" sz="1600" kern="1200" dirty="0"/>
              <a:t>/</a:t>
            </a:r>
            <a:r>
              <a:rPr lang="zh-TW" sz="1600" kern="1200" dirty="0"/>
              <a:t>矩陣布置傳感器</a:t>
            </a:r>
            <a:endParaRPr lang="en-US" sz="1600" kern="1200" dirty="0"/>
          </a:p>
        </p:txBody>
      </p:sp>
      <p:sp>
        <p:nvSpPr>
          <p:cNvPr id="18" name="矩形 17" descr="處理器">
            <a:extLst>
              <a:ext uri="{FF2B5EF4-FFF2-40B4-BE49-F238E27FC236}">
                <a16:creationId xmlns:a16="http://schemas.microsoft.com/office/drawing/2014/main" id="{6409AD55-E69B-8392-EC4E-3D4FD3EDD815}"/>
              </a:ext>
            </a:extLst>
          </p:cNvPr>
          <p:cNvSpPr/>
          <p:nvPr/>
        </p:nvSpPr>
        <p:spPr>
          <a:xfrm>
            <a:off x="4157275" y="1460634"/>
            <a:ext cx="976529" cy="97652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E6D13AC4-CB20-D60E-B736-D2A8CB33D772}"/>
              </a:ext>
            </a:extLst>
          </p:cNvPr>
          <p:cNvSpPr/>
          <p:nvPr/>
        </p:nvSpPr>
        <p:spPr>
          <a:xfrm>
            <a:off x="4157270" y="2606421"/>
            <a:ext cx="2790085" cy="418512"/>
          </a:xfrm>
          <a:custGeom>
            <a:avLst/>
            <a:gdLst>
              <a:gd name="connsiteX0" fmla="*/ 0 w 2790085"/>
              <a:gd name="connsiteY0" fmla="*/ 0 h 418512"/>
              <a:gd name="connsiteX1" fmla="*/ 2790085 w 2790085"/>
              <a:gd name="connsiteY1" fmla="*/ 0 h 418512"/>
              <a:gd name="connsiteX2" fmla="*/ 2790085 w 2790085"/>
              <a:gd name="connsiteY2" fmla="*/ 418512 h 418512"/>
              <a:gd name="connsiteX3" fmla="*/ 0 w 2790085"/>
              <a:gd name="connsiteY3" fmla="*/ 418512 h 418512"/>
              <a:gd name="connsiteX4" fmla="*/ 0 w 2790085"/>
              <a:gd name="connsiteY4" fmla="*/ 0 h 41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085" h="418512">
                <a:moveTo>
                  <a:pt x="0" y="0"/>
                </a:moveTo>
                <a:lnTo>
                  <a:pt x="2790085" y="0"/>
                </a:lnTo>
                <a:lnTo>
                  <a:pt x="2790085" y="418512"/>
                </a:lnTo>
                <a:lnTo>
                  <a:pt x="0" y="4185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100" kern="1200" dirty="0"/>
              <a:t>Server-Client</a:t>
            </a:r>
            <a:r>
              <a:rPr lang="zh-TW" sz="2100" kern="1200" dirty="0"/>
              <a:t> </a:t>
            </a:r>
            <a:r>
              <a:rPr lang="en-US" sz="2100" kern="1200" dirty="0"/>
              <a:t>connection</a:t>
            </a:r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85E21F6A-946B-5A74-546E-7950B82064A1}"/>
              </a:ext>
            </a:extLst>
          </p:cNvPr>
          <p:cNvSpPr/>
          <p:nvPr/>
        </p:nvSpPr>
        <p:spPr>
          <a:xfrm>
            <a:off x="4157275" y="3061228"/>
            <a:ext cx="4585509" cy="1643484"/>
          </a:xfrm>
          <a:custGeom>
            <a:avLst/>
            <a:gdLst>
              <a:gd name="connsiteX0" fmla="*/ 0 w 4257865"/>
              <a:gd name="connsiteY0" fmla="*/ 0 h 1643484"/>
              <a:gd name="connsiteX1" fmla="*/ 4257865 w 4257865"/>
              <a:gd name="connsiteY1" fmla="*/ 0 h 1643484"/>
              <a:gd name="connsiteX2" fmla="*/ 4257865 w 4257865"/>
              <a:gd name="connsiteY2" fmla="*/ 1643484 h 1643484"/>
              <a:gd name="connsiteX3" fmla="*/ 0 w 4257865"/>
              <a:gd name="connsiteY3" fmla="*/ 1643484 h 1643484"/>
              <a:gd name="connsiteX4" fmla="*/ 0 w 4257865"/>
              <a:gd name="connsiteY4" fmla="*/ 0 h 16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865" h="1643484">
                <a:moveTo>
                  <a:pt x="0" y="0"/>
                </a:moveTo>
                <a:lnTo>
                  <a:pt x="4257865" y="0"/>
                </a:lnTo>
                <a:lnTo>
                  <a:pt x="4257865" y="1643484"/>
                </a:lnTo>
                <a:lnTo>
                  <a:pt x="0" y="16434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b="1" kern="1200" dirty="0"/>
              <a:t>*</a:t>
            </a:r>
            <a:r>
              <a:rPr lang="en-US" sz="1600" b="1" kern="1200" dirty="0"/>
              <a:t>Ques</a:t>
            </a:r>
            <a:r>
              <a:rPr lang="zh-TW" sz="1600" b="1" kern="1200" dirty="0"/>
              <a:t>：</a:t>
            </a:r>
            <a:endParaRPr lang="en-US" altLang="zh-TW" sz="1600" b="1" kern="1200" dirty="0"/>
          </a:p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kern="1200" dirty="0"/>
              <a:t>   </a:t>
            </a:r>
            <a:r>
              <a:rPr lang="en-US" sz="1600" kern="1200" dirty="0"/>
              <a:t>Web page polling consumes processor resources</a:t>
            </a:r>
          </a:p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b="1" kern="1200" dirty="0"/>
              <a:t>*</a:t>
            </a:r>
            <a:r>
              <a:rPr lang="en-US" sz="1600" b="1" kern="1200" dirty="0"/>
              <a:t>Current solution </a:t>
            </a:r>
            <a:r>
              <a:rPr lang="zh-TW" sz="1600" b="1" kern="1200" dirty="0"/>
              <a:t>：</a:t>
            </a:r>
            <a:endParaRPr lang="en-US" altLang="zh-TW" sz="1600" b="1" kern="1200" dirty="0"/>
          </a:p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kern="1200" dirty="0"/>
              <a:t>   </a:t>
            </a:r>
            <a:r>
              <a:rPr lang="en-US" sz="1600" kern="1200" dirty="0"/>
              <a:t>multitasking</a:t>
            </a:r>
          </a:p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b="1" kern="1200" dirty="0"/>
              <a:t>*</a:t>
            </a:r>
            <a:r>
              <a:rPr lang="en-US" sz="1600" b="1" kern="1200" dirty="0"/>
              <a:t>Optimization solution</a:t>
            </a:r>
            <a:r>
              <a:rPr lang="zh-TW" sz="1600" b="1" kern="1200" dirty="0"/>
              <a:t>：</a:t>
            </a:r>
            <a:endParaRPr lang="en-US" altLang="zh-TW" sz="1600" b="1" kern="1200" dirty="0"/>
          </a:p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600" dirty="0"/>
              <a:t>   </a:t>
            </a:r>
            <a:r>
              <a:rPr lang="en-US" sz="1600" kern="1200" dirty="0"/>
              <a:t>bidirectional connection between server</a:t>
            </a:r>
            <a:r>
              <a:rPr lang="zh-TW" sz="1600" kern="1200" dirty="0"/>
              <a:t> </a:t>
            </a:r>
            <a:r>
              <a:rPr lang="en-US" sz="1600" kern="1200" dirty="0"/>
              <a:t>&amp; client</a:t>
            </a:r>
          </a:p>
        </p:txBody>
      </p:sp>
      <p:sp>
        <p:nvSpPr>
          <p:cNvPr id="21" name="矩形 20" descr="Open Hand with Plant">
            <a:extLst>
              <a:ext uri="{FF2B5EF4-FFF2-40B4-BE49-F238E27FC236}">
                <a16:creationId xmlns:a16="http://schemas.microsoft.com/office/drawing/2014/main" id="{F9281757-148F-8D24-1073-05CE8C42F1B5}"/>
              </a:ext>
            </a:extLst>
          </p:cNvPr>
          <p:cNvSpPr/>
          <p:nvPr/>
        </p:nvSpPr>
        <p:spPr>
          <a:xfrm>
            <a:off x="9021506" y="1443549"/>
            <a:ext cx="976529" cy="97652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B26824F2-996E-6291-B649-FB3AFFC5DB1A}"/>
              </a:ext>
            </a:extLst>
          </p:cNvPr>
          <p:cNvSpPr/>
          <p:nvPr/>
        </p:nvSpPr>
        <p:spPr>
          <a:xfrm>
            <a:off x="9021500" y="2589336"/>
            <a:ext cx="2790085" cy="418512"/>
          </a:xfrm>
          <a:custGeom>
            <a:avLst/>
            <a:gdLst>
              <a:gd name="connsiteX0" fmla="*/ 0 w 2790085"/>
              <a:gd name="connsiteY0" fmla="*/ 0 h 418512"/>
              <a:gd name="connsiteX1" fmla="*/ 2790085 w 2790085"/>
              <a:gd name="connsiteY1" fmla="*/ 0 h 418512"/>
              <a:gd name="connsiteX2" fmla="*/ 2790085 w 2790085"/>
              <a:gd name="connsiteY2" fmla="*/ 418512 h 418512"/>
              <a:gd name="connsiteX3" fmla="*/ 0 w 2790085"/>
              <a:gd name="connsiteY3" fmla="*/ 418512 h 418512"/>
              <a:gd name="connsiteX4" fmla="*/ 0 w 2790085"/>
              <a:gd name="connsiteY4" fmla="*/ 0 h 41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085" h="418512">
                <a:moveTo>
                  <a:pt x="0" y="0"/>
                </a:moveTo>
                <a:lnTo>
                  <a:pt x="2790085" y="0"/>
                </a:lnTo>
                <a:lnTo>
                  <a:pt x="2790085" y="418512"/>
                </a:lnTo>
                <a:lnTo>
                  <a:pt x="0" y="4185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100" kern="1200" dirty="0"/>
              <a:t>Design for application</a:t>
            </a:r>
          </a:p>
        </p:txBody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55C538BB-A9DE-B9C2-A047-2D0D4094DD6C}"/>
              </a:ext>
            </a:extLst>
          </p:cNvPr>
          <p:cNvSpPr/>
          <p:nvPr/>
        </p:nvSpPr>
        <p:spPr>
          <a:xfrm>
            <a:off x="9021500" y="3044143"/>
            <a:ext cx="2790085" cy="1063763"/>
          </a:xfrm>
          <a:custGeom>
            <a:avLst/>
            <a:gdLst>
              <a:gd name="connsiteX0" fmla="*/ 0 w 2790085"/>
              <a:gd name="connsiteY0" fmla="*/ 0 h 1063763"/>
              <a:gd name="connsiteX1" fmla="*/ 2790085 w 2790085"/>
              <a:gd name="connsiteY1" fmla="*/ 0 h 1063763"/>
              <a:gd name="connsiteX2" fmla="*/ 2790085 w 2790085"/>
              <a:gd name="connsiteY2" fmla="*/ 1063763 h 1063763"/>
              <a:gd name="connsiteX3" fmla="*/ 0 w 2790085"/>
              <a:gd name="connsiteY3" fmla="*/ 1063763 h 1063763"/>
              <a:gd name="connsiteX4" fmla="*/ 0 w 2790085"/>
              <a:gd name="connsiteY4" fmla="*/ 0 h 106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085" h="1063763">
                <a:moveTo>
                  <a:pt x="0" y="0"/>
                </a:moveTo>
                <a:lnTo>
                  <a:pt x="2790085" y="0"/>
                </a:lnTo>
                <a:lnTo>
                  <a:pt x="2790085" y="1063763"/>
                </a:lnTo>
                <a:lnTo>
                  <a:pt x="0" y="10637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sz="1600" kern="1200" dirty="0"/>
              <a:t>優化網站介面</a:t>
            </a:r>
            <a:endParaRPr lang="en-US" sz="1600" kern="1200" dirty="0"/>
          </a:p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sz="1600" kern="1200" dirty="0"/>
              <a:t>應用化設計</a:t>
            </a:r>
            <a:r>
              <a:rPr lang="en-US" sz="1600" kern="1200" dirty="0"/>
              <a:t>(</a:t>
            </a:r>
            <a:r>
              <a:rPr lang="zh-TW" sz="1600" kern="1200" dirty="0"/>
              <a:t>外觀</a:t>
            </a:r>
            <a:r>
              <a:rPr lang="en-US" sz="1600" kern="1200" dirty="0"/>
              <a:t>/</a:t>
            </a:r>
            <a:r>
              <a:rPr lang="zh-TW" sz="1600" kern="1200" dirty="0"/>
              <a:t>供電</a:t>
            </a:r>
            <a:r>
              <a:rPr lang="en-US" sz="1600" kern="1200" dirty="0"/>
              <a:t>…</a:t>
            </a:r>
            <a:r>
              <a:rPr lang="en-US" sz="1600" kern="1200" dirty="0" err="1"/>
              <a:t>etc</a:t>
            </a:r>
            <a:r>
              <a:rPr lang="en-US" sz="1600" kern="1200" dirty="0"/>
              <a:t>)</a:t>
            </a:r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A6B2FB2A-0E30-FEC9-7B8D-BD46FEF3F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312" y="5114371"/>
            <a:ext cx="3937958" cy="164348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292299-933B-EE29-0C0D-CE82C3D10628}"/>
              </a:ext>
            </a:extLst>
          </p:cNvPr>
          <p:cNvSpPr txBox="1"/>
          <p:nvPr/>
        </p:nvSpPr>
        <p:spPr>
          <a:xfrm>
            <a:off x="5540052" y="6491644"/>
            <a:ext cx="6729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HC</a:t>
            </a:r>
            <a:r>
              <a:rPr lang="zh-TW" altLang="en-US" sz="1600" dirty="0"/>
              <a:t>-</a:t>
            </a:r>
            <a:r>
              <a:rPr lang="en-US" altLang="zh-TW" sz="1600" dirty="0"/>
              <a:t>SR</a:t>
            </a:r>
            <a:r>
              <a:rPr lang="zh-TW" altLang="en-US" sz="1600" dirty="0"/>
              <a:t>50</a:t>
            </a:r>
            <a:r>
              <a:rPr lang="en-US" altLang="zh-TW" sz="1600" dirty="0"/>
              <a:t>1 datasheet:</a:t>
            </a:r>
            <a:r>
              <a:rPr lang="zh-TW" altLang="en-US" sz="1600" dirty="0">
                <a:hlinkClick r:id="rId9"/>
              </a:rPr>
              <a:t>https://components101.com/sensors/hc-sr501-pir-sensor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41569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2E4B185-6CAE-01EE-6518-65E2E4E0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4336"/>
          </a:xfrm>
        </p:spPr>
        <p:txBody>
          <a:bodyPr>
            <a:normAutofit/>
          </a:bodyPr>
          <a:lstStyle/>
          <a:p>
            <a:pPr algn="ctr"/>
            <a:r>
              <a:rPr lang="en-US" altLang="zh-TW" sz="6600" b="1" dirty="0"/>
              <a:t>Demo time</a:t>
            </a:r>
            <a:endParaRPr lang="zh-TW" altLang="en-US" sz="66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DE279D-0B6B-2F4E-1CB5-15282617F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759" y="4058816"/>
            <a:ext cx="2032518" cy="20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7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6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209</Words>
  <Application>Microsoft Office PowerPoint</Application>
  <PresentationFormat>寬螢幕</PresentationFormat>
  <Paragraphs>40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佈景主題</vt:lpstr>
      <vt:lpstr>數位專題實作-期末報告</vt:lpstr>
      <vt:lpstr>Concept</vt:lpstr>
      <vt:lpstr> Program Flow chart</vt:lpstr>
      <vt:lpstr>Code -1</vt:lpstr>
      <vt:lpstr>Code -2</vt:lpstr>
      <vt:lpstr>Server-Client connection</vt:lpstr>
      <vt:lpstr>  To-do</vt:lpstr>
      <vt:lpstr>Demo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數位專題實作-期末報告</dc:title>
  <dc:creator>李臻茵</dc:creator>
  <cp:lastModifiedBy>李臻茵</cp:lastModifiedBy>
  <cp:revision>2</cp:revision>
  <dcterms:created xsi:type="dcterms:W3CDTF">2023-06-18T14:43:21Z</dcterms:created>
  <dcterms:modified xsi:type="dcterms:W3CDTF">2023-06-19T07:03:47Z</dcterms:modified>
</cp:coreProperties>
</file>